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6"/>
  </p:notesMasterIdLst>
  <p:sldIdLst>
    <p:sldId id="256" r:id="rId2"/>
    <p:sldId id="369" r:id="rId3"/>
    <p:sldId id="367" r:id="rId4"/>
    <p:sldId id="366" r:id="rId5"/>
    <p:sldId id="365" r:id="rId6"/>
    <p:sldId id="387" r:id="rId7"/>
    <p:sldId id="329" r:id="rId8"/>
    <p:sldId id="383" r:id="rId9"/>
    <p:sldId id="370" r:id="rId10"/>
    <p:sldId id="371" r:id="rId11"/>
    <p:sldId id="372" r:id="rId12"/>
    <p:sldId id="374" r:id="rId13"/>
    <p:sldId id="375" r:id="rId14"/>
    <p:sldId id="379" r:id="rId15"/>
    <p:sldId id="360" r:id="rId16"/>
    <p:sldId id="368" r:id="rId17"/>
    <p:sldId id="380" r:id="rId18"/>
    <p:sldId id="381" r:id="rId19"/>
    <p:sldId id="382" r:id="rId20"/>
    <p:sldId id="384" r:id="rId21"/>
    <p:sldId id="385" r:id="rId22"/>
    <p:sldId id="394" r:id="rId23"/>
    <p:sldId id="391" r:id="rId24"/>
    <p:sldId id="392" r:id="rId25"/>
    <p:sldId id="393" r:id="rId26"/>
    <p:sldId id="389" r:id="rId27"/>
    <p:sldId id="390" r:id="rId28"/>
    <p:sldId id="388" r:id="rId29"/>
    <p:sldId id="257" r:id="rId30"/>
    <p:sldId id="386" r:id="rId31"/>
    <p:sldId id="395" r:id="rId32"/>
    <p:sldId id="396" r:id="rId33"/>
    <p:sldId id="397" r:id="rId34"/>
    <p:sldId id="279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CF6"/>
    <a:srgbClr val="77E8E9"/>
    <a:srgbClr val="092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142" d="100"/>
          <a:sy n="142" d="100"/>
        </p:scale>
        <p:origin x="10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A215-1430-7D4B-B2DE-5F8B0B76D079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D5ED-DB3A-2C4C-A208-9C02EDDF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Breaks the assumptions</a:t>
            </a:r>
          </a:p>
          <a:p>
            <a:r>
              <a:rPr lang="en-US" dirty="0"/>
              <a:t>Note the midpoint of the dataset is off the 0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5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111F-825C-3645-9419-5EFA578454F4}" type="datetime1">
              <a:rPr lang="en-CA" smtClean="0"/>
              <a:t>2019-09-15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0A3D1-2F11-6B4D-8F80-FE93B1C6709B}" type="datetime1">
              <a:rPr lang="en-CA" smtClean="0"/>
              <a:t>2019-09-15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6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FE47B-BC19-484E-BC5D-8D153E28435A}" type="datetime1">
              <a:rPr lang="en-CA" smtClean="0"/>
              <a:t>2019-09-15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B093-3740-8546-BEAA-45A40BB5BAB1}" type="datetime1">
              <a:rPr lang="en-CA" smtClean="0"/>
              <a:t>2019-09-15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5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EA005-255B-7444-91D2-CADB59E283FD}" type="datetime1">
              <a:rPr lang="en-CA" smtClean="0"/>
              <a:t>2019-09-15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08A1-28C5-C547-993B-52F48B1CD0BB}" type="datetime1">
              <a:rPr lang="en-CA" smtClean="0"/>
              <a:t>2019-09-15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6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5EC48-0730-A247-A809-BB45DFD96864}" type="datetime1">
              <a:rPr lang="en-CA" smtClean="0"/>
              <a:t>2019-09-15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CED6-82F6-FB49-967D-3483493E2A5E}" type="datetime1">
              <a:rPr lang="en-CA" smtClean="0"/>
              <a:t>2019-09-15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1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350F-FDB3-B341-83DE-53767849D71B}" type="datetime1">
              <a:rPr lang="en-CA" smtClean="0"/>
              <a:t>2019-09-15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7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DB29-58AB-D541-9A40-D8DD3B5B16BA}" type="datetime1">
              <a:rPr lang="en-CA" smtClean="0"/>
              <a:t>2019-09-15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1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7667-384A-A044-A83B-8FFEE4E19208}" type="datetime1">
              <a:rPr lang="en-CA" smtClean="0"/>
              <a:t>2019-09-15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A7748-A2E1-7341-A476-A9CA0409AE0B}" type="datetime1">
              <a:rPr lang="en-CA" smtClean="0"/>
              <a:t>2019-09-15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BIRS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tif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tiff"/><Relationship Id="rId5" Type="http://schemas.openxmlformats.org/officeDocument/2006/relationships/image" Target="../media/image37.png"/><Relationship Id="rId10" Type="http://schemas.openxmlformats.org/officeDocument/2006/relationships/image" Target="../media/image42.tiff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034D37BC-CAED-A84A-8931-DD85986F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1" y="2727486"/>
            <a:ext cx="7610239" cy="155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C6393-12C5-AF48-9562-2C8731DB0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the center: correcting for compositional asymmetry in HTS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18448-50E3-6641-BA4B-4173E9F27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/>
              <a:t>U. Western Ontario</a:t>
            </a:r>
          </a:p>
          <a:p>
            <a:r>
              <a:rPr lang="en-US" dirty="0"/>
              <a:t>Department of Biochemistry</a:t>
            </a:r>
          </a:p>
          <a:p>
            <a:r>
              <a:rPr lang="en-US" dirty="0">
                <a:hlinkClick r:id="rId3"/>
              </a:rPr>
              <a:t>ggloor@uwo.ca</a:t>
            </a:r>
            <a:r>
              <a:rPr lang="en-US" dirty="0"/>
              <a:t> : @</a:t>
            </a:r>
            <a:r>
              <a:rPr lang="en-US" dirty="0" err="1"/>
              <a:t>gbgloor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2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proportions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1089637" y="928554"/>
            <a:ext cx="4665704" cy="362746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0732E-04A5-E743-ABDE-3C5AC30873DA}" type="datetime1">
              <a:rPr lang="en-CA" smtClean="0"/>
              <a:t>2019-09-15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BC67E-8D46-ED4D-8DCD-61610BA3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10</a:t>
            </a:fld>
            <a:endParaRPr lang="en-US"/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887459" y="2365289"/>
            <a:ext cx="3256541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6484702" y="441112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 is no help at all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868680" y="924312"/>
            <a:ext cx="7406640" cy="280834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C6E9-4E27-004B-A812-D884B04E530D}" type="datetime1">
              <a:rPr lang="en-CA" smtClean="0"/>
              <a:t>2019-09-15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F703F-C25A-8844-A9F0-8A220DE4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33659" y="4008563"/>
            <a:ext cx="47949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Once data are on the simplex, they cannot be removed</a:t>
            </a:r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2543368" y="664551"/>
            <a:ext cx="4603954" cy="25315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5D14-1DA4-B243-97CA-E311F942740D}" type="datetime1">
              <a:rPr lang="en-CA" smtClean="0"/>
              <a:t>2019-09-15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989DE-ED64-9C4C-9857-1281C827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12</a:t>
            </a:fld>
            <a:endParaRPr lang="en-US" dirty="0"/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934366" y="94362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4297489" y="93865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5998803" y="101029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413" y="247095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5137" y="245757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43614" y="127509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74972" y="220741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76587" y="220741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50794" y="127912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43613" y="4354410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1840233" y="2771256"/>
            <a:ext cx="4325479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620" dirty="0"/>
              <a:t>Simplex: one fewer dimensions than variables</a:t>
            </a:r>
          </a:p>
          <a:p>
            <a:pPr eaLnBrk="1" hangingPunct="1">
              <a:buFont typeface="Arial" charset="0"/>
              <a:buChar char="•"/>
            </a:pPr>
            <a:r>
              <a:rPr lang="en-US" sz="1620" dirty="0"/>
              <a:t>Problems remain regardless of dimension</a:t>
            </a:r>
          </a:p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plicate_Evalu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07" y="1956021"/>
            <a:ext cx="2978064" cy="2978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0 in the 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837"/>
            <a:ext cx="6298834" cy="3398249"/>
          </a:xfrm>
        </p:spPr>
        <p:txBody>
          <a:bodyPr>
            <a:normAutofit/>
          </a:bodyPr>
          <a:lstStyle/>
          <a:p>
            <a:r>
              <a:rPr lang="en-US" sz="1620" dirty="0"/>
              <a:t>0 count can be real – or a non-detect</a:t>
            </a:r>
          </a:p>
          <a:p>
            <a:r>
              <a:rPr lang="en-US" sz="1620" dirty="0"/>
              <a:t>0 count is often not 0 probability to detect the count</a:t>
            </a:r>
          </a:p>
          <a:p>
            <a:r>
              <a:rPr lang="en-US" sz="1620" dirty="0"/>
              <a:t>Sequencing instruments deliver integer scaled probabilities: ‘counts’</a:t>
            </a:r>
          </a:p>
          <a:p>
            <a:pPr marL="411480" lvl="1" indent="0">
              <a:buNone/>
            </a:pPr>
            <a:r>
              <a:rPr lang="en-US" i="1" dirty="0"/>
              <a:t>X</a:t>
            </a:r>
            <a:r>
              <a:rPr lang="en-US" dirty="0"/>
              <a:t>=[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,x</a:t>
            </a:r>
            <a:r>
              <a:rPr lang="en-US" i="1" baseline="-25000" dirty="0"/>
              <a:t>2</a:t>
            </a:r>
            <a:r>
              <a:rPr lang="en-US" i="1" dirty="0"/>
              <a:t>,x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is-IS" i="1" dirty="0"/>
              <a:t>… x</a:t>
            </a:r>
            <a:r>
              <a:rPr lang="is-IS" i="1" baseline="-25000" dirty="0"/>
              <a:t>D</a:t>
            </a:r>
            <a:r>
              <a:rPr lang="is-IS" dirty="0"/>
              <a:t>] = </a:t>
            </a:r>
            <a:r>
              <a:rPr lang="en-US" dirty="0"/>
              <a:t>[</a:t>
            </a:r>
            <a:r>
              <a:rPr lang="en-US" i="1" dirty="0"/>
              <a:t>p</a:t>
            </a:r>
            <a:r>
              <a:rPr lang="en-US" i="1" baseline="-25000" dirty="0"/>
              <a:t>1</a:t>
            </a:r>
            <a:r>
              <a:rPr lang="en-US" i="1" dirty="0"/>
              <a:t>,p</a:t>
            </a:r>
            <a:r>
              <a:rPr lang="en-US" i="1" baseline="-25000" dirty="0"/>
              <a:t>2</a:t>
            </a:r>
            <a:r>
              <a:rPr lang="en-US" i="1" dirty="0"/>
              <a:t>,p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is-IS" i="1" dirty="0"/>
              <a:t>… p</a:t>
            </a:r>
            <a:r>
              <a:rPr lang="is-IS" i="1" baseline="-25000" dirty="0"/>
              <a:t>D</a:t>
            </a:r>
            <a:r>
              <a:rPr lang="is-IS" dirty="0"/>
              <a:t>]</a:t>
            </a:r>
            <a:r>
              <a:rPr lang="en-US" i="1" dirty="0"/>
              <a:t>α</a:t>
            </a:r>
            <a:r>
              <a:rPr lang="en-US" dirty="0"/>
              <a:t> ; </a:t>
            </a:r>
            <a:r>
              <a:rPr lang="en-US" i="1" dirty="0"/>
              <a:t>α</a:t>
            </a:r>
            <a:r>
              <a:rPr lang="en-US" dirty="0"/>
              <a:t>=</a:t>
            </a:r>
            <a:r>
              <a:rPr lang="en-US" b="1" dirty="0"/>
              <a:t>Σ</a:t>
            </a:r>
            <a:r>
              <a:rPr lang="en-US" i="1" dirty="0"/>
              <a:t>X; </a:t>
            </a:r>
            <a:r>
              <a:rPr lang="en-US" b="1" dirty="0"/>
              <a:t>Σ</a:t>
            </a:r>
            <a:r>
              <a:rPr lang="en-US" i="1" dirty="0"/>
              <a:t>P</a:t>
            </a:r>
            <a:r>
              <a:rPr lang="en-US" dirty="0"/>
              <a:t>=1</a:t>
            </a:r>
            <a:endParaRPr lang="is-IS" dirty="0"/>
          </a:p>
          <a:p>
            <a:pPr marL="411480" lvl="1" indent="0">
              <a:buNone/>
            </a:pP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= (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|</a:t>
            </a:r>
            <a:r>
              <a:rPr lang="en-US" i="1" dirty="0"/>
              <a:t> 𝑓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)</a:t>
            </a:r>
            <a:r>
              <a:rPr lang="en-US" i="1" dirty="0"/>
              <a:t>α</a:t>
            </a:r>
          </a:p>
          <a:p>
            <a:pPr marL="697230" lvl="1" indent="-285750"/>
            <a:endParaRPr lang="en-US" i="1" dirty="0"/>
          </a:p>
          <a:p>
            <a:pPr marL="411480" lvl="1" indent="0">
              <a:buNone/>
            </a:pPr>
            <a:endParaRPr lang="en-US" i="1" dirty="0"/>
          </a:p>
          <a:p>
            <a:endParaRPr lang="en-US" sz="1620" dirty="0"/>
          </a:p>
          <a:p>
            <a:pPr marL="0" indent="0">
              <a:buNone/>
            </a:pPr>
            <a:endParaRPr lang="en-US" sz="1620" dirty="0"/>
          </a:p>
          <a:p>
            <a:endParaRPr lang="en-US" sz="1620" dirty="0"/>
          </a:p>
          <a:p>
            <a:endParaRPr lang="en-US" sz="1620" dirty="0"/>
          </a:p>
          <a:p>
            <a:endParaRPr lang="en-US" sz="1620" dirty="0"/>
          </a:p>
          <a:p>
            <a:pPr lvl="1"/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2157-D2E3-574F-AA04-45C965943673}" type="datetime1">
              <a:rPr lang="en-CA" smtClean="0"/>
              <a:t>2019-09-15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C410286-A40B-5B43-B2B1-BD7BA245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1772" y="454408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0" name="Picture 9" descr="replicate_lowEvalu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95" y="3000925"/>
            <a:ext cx="1893231" cy="1893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00294" y="3878036"/>
            <a:ext cx="337458" cy="2286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554457" y="3702838"/>
            <a:ext cx="961531" cy="172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4538762" y="4116299"/>
            <a:ext cx="961531" cy="13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60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461" y="1221744"/>
            <a:ext cx="3892065" cy="2653868"/>
          </a:xfrm>
        </p:spPr>
        <p:txBody>
          <a:bodyPr>
            <a:normAutofit/>
          </a:bodyPr>
          <a:lstStyle/>
          <a:p>
            <a:r>
              <a:rPr lang="en-US" sz="1620" i="1" dirty="0"/>
              <a:t>p</a:t>
            </a:r>
            <a:r>
              <a:rPr lang="en-US" sz="1620" i="1" baseline="-25000" dirty="0"/>
              <a:t>i </a:t>
            </a:r>
            <a:r>
              <a:rPr lang="en-US" sz="1620" dirty="0"/>
              <a:t>= 0 is strong, invalid, assumption</a:t>
            </a:r>
          </a:p>
          <a:p>
            <a:r>
              <a:rPr lang="en-US" sz="1620" dirty="0"/>
              <a:t>[</a:t>
            </a:r>
            <a:r>
              <a:rPr lang="en-US" sz="1620" i="1" dirty="0"/>
              <a:t>P</a:t>
            </a:r>
            <a:r>
              <a:rPr lang="en-US" sz="1620" i="1" baseline="-25000" dirty="0"/>
              <a:t>i </a:t>
            </a:r>
            <a:r>
              <a:rPr lang="en-US" sz="1620" dirty="0"/>
              <a:t>&gt;</a:t>
            </a:r>
            <a:r>
              <a:rPr lang="en-US" sz="1620" i="1" dirty="0"/>
              <a:t> </a:t>
            </a:r>
            <a:r>
              <a:rPr lang="en-US" sz="1620" dirty="0"/>
              <a:t>0,</a:t>
            </a:r>
            <a:r>
              <a:rPr lang="en-US" sz="1620" i="1" dirty="0"/>
              <a:t> P</a:t>
            </a:r>
            <a:r>
              <a:rPr lang="en-US" sz="1620" i="1" baseline="-25000" dirty="0"/>
              <a:t>i </a:t>
            </a:r>
            <a:r>
              <a:rPr lang="en-US" sz="1620" dirty="0"/>
              <a:t>→0]</a:t>
            </a:r>
          </a:p>
          <a:p>
            <a:r>
              <a:rPr lang="en-US" sz="1620" dirty="0"/>
              <a:t>Model the expected value  </a:t>
            </a:r>
          </a:p>
          <a:p>
            <a:pPr marL="411480" lvl="1" indent="0">
              <a:buNone/>
            </a:pPr>
            <a:endParaRPr lang="en-US" dirty="0"/>
          </a:p>
          <a:p>
            <a:endParaRPr lang="en-US" sz="1620" dirty="0"/>
          </a:p>
          <a:p>
            <a:pPr marL="0" indent="0">
              <a:buNone/>
            </a:pPr>
            <a:endParaRPr lang="en-US" sz="1620" dirty="0"/>
          </a:p>
          <a:p>
            <a:endParaRPr lang="en-US" sz="1620" dirty="0"/>
          </a:p>
          <a:p>
            <a:endParaRPr lang="en-US" sz="1620" dirty="0"/>
          </a:p>
          <a:p>
            <a:endParaRPr lang="en-US" sz="1620" dirty="0"/>
          </a:p>
          <a:p>
            <a:pPr lvl="1"/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E2E7-60BD-9A4A-ABAD-94AD2C44FB5E}" type="datetime1">
              <a:rPr lang="en-CA" smtClean="0"/>
              <a:t>2019-09-15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925786-C167-CC4B-A9E2-4EC97982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 descr="replicate_Evalue.pdf">
            <a:extLst>
              <a:ext uri="{FF2B5EF4-FFF2-40B4-BE49-F238E27FC236}">
                <a16:creationId xmlns:a16="http://schemas.microsoft.com/office/drawing/2014/main" id="{A8087876-0A78-0A4F-AB3D-6A098DA4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07" y="1956021"/>
            <a:ext cx="2978064" cy="2978064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09CFE15-142C-2E44-B43D-9E288A33378E}"/>
              </a:ext>
            </a:extLst>
          </p:cNvPr>
          <p:cNvSpPr txBox="1">
            <a:spLocks/>
          </p:cNvSpPr>
          <p:nvPr/>
        </p:nvSpPr>
        <p:spPr>
          <a:xfrm>
            <a:off x="3183255" y="4767264"/>
            <a:ext cx="2777490" cy="273844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/>
              <a:t>EBI Hinxton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42CCA-4DEC-2447-A98D-193D7F02839C}"/>
              </a:ext>
            </a:extLst>
          </p:cNvPr>
          <p:cNvSpPr txBox="1"/>
          <p:nvPr/>
        </p:nvSpPr>
        <p:spPr>
          <a:xfrm>
            <a:off x="6801772" y="454408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8" name="Picture 17" descr="replicate_lowEvalue.pdf">
            <a:extLst>
              <a:ext uri="{FF2B5EF4-FFF2-40B4-BE49-F238E27FC236}">
                <a16:creationId xmlns:a16="http://schemas.microsoft.com/office/drawing/2014/main" id="{B9FF1F94-C4BC-E94A-A0A4-E645FB19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95" y="3000925"/>
            <a:ext cx="1893231" cy="18932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D61BF1-E3C5-B54F-A6D6-3B881CB23340}"/>
              </a:ext>
            </a:extLst>
          </p:cNvPr>
          <p:cNvSpPr/>
          <p:nvPr/>
        </p:nvSpPr>
        <p:spPr>
          <a:xfrm>
            <a:off x="5500294" y="3878036"/>
            <a:ext cx="337458" cy="2286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FF480-5BC8-1049-BD58-5352BD25FFED}"/>
              </a:ext>
            </a:extLst>
          </p:cNvPr>
          <p:cNvCxnSpPr>
            <a:cxnSpLocks/>
          </p:cNvCxnSpPr>
          <p:nvPr/>
        </p:nvCxnSpPr>
        <p:spPr>
          <a:xfrm>
            <a:off x="4554457" y="3702838"/>
            <a:ext cx="961531" cy="172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E756C5-00BB-C04F-A515-9A22194E4E4E}"/>
              </a:ext>
            </a:extLst>
          </p:cNvPr>
          <p:cNvCxnSpPr>
            <a:cxnSpLocks/>
          </p:cNvCxnSpPr>
          <p:nvPr/>
        </p:nvCxnSpPr>
        <p:spPr>
          <a:xfrm flipV="1">
            <a:off x="4538762" y="4116299"/>
            <a:ext cx="961531" cy="13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9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868682" y="1448753"/>
            <a:ext cx="4083368" cy="22459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60C3-8DB3-AA48-BF05-F10F47698764}" type="datetime1">
              <a:rPr lang="en-CA" smtClean="0"/>
              <a:t>2019-09-15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980" y="5206367"/>
            <a:ext cx="2606040" cy="328613"/>
          </a:xfrm>
        </p:spPr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E5BB0-46C9-0F4E-9CE4-4A528BB6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4471" y="1071213"/>
            <a:ext cx="3190399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clr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6437" y="120373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2225" y="4328120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6809-D1CA-3B41-827F-B555666C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try probabilistic </a:t>
            </a:r>
            <a:r>
              <a:rPr lang="en-US" dirty="0" err="1"/>
              <a:t>CoDa</a:t>
            </a:r>
            <a:r>
              <a:rPr lang="en-US" dirty="0"/>
              <a:t>	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9AEA37D-B603-054B-B393-265A12F15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835" y="1360430"/>
            <a:ext cx="3264694" cy="3264694"/>
          </a:xfrm>
        </p:spPr>
      </p:pic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B6FFE19-592E-AB4E-A514-05CDA07F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6F513-5934-F243-BB7D-2370AF3C93B4}" type="datetime1">
              <a:rPr lang="en-CA" smtClean="0"/>
              <a:t>2019-09-15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EDE8F217-45FC-4647-B620-75F8A22A7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497C047-55EE-3C44-B1DA-775B3951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ngs_edgeR.pdf">
            <a:extLst>
              <a:ext uri="{FF2B5EF4-FFF2-40B4-BE49-F238E27FC236}">
                <a16:creationId xmlns:a16="http://schemas.microsoft.com/office/drawing/2014/main" id="{615532CE-9607-854F-86CA-7E4A0121C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5" y="856039"/>
            <a:ext cx="4013617" cy="4013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08130D-0C6D-5A45-8686-8CCFF85411C3}"/>
              </a:ext>
            </a:extLst>
          </p:cNvPr>
          <p:cNvSpPr txBox="1"/>
          <p:nvPr/>
        </p:nvSpPr>
        <p:spPr>
          <a:xfrm>
            <a:off x="6473748" y="1007270"/>
            <a:ext cx="688009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b="1" dirty="0"/>
              <a:t>ALDEx2</a:t>
            </a:r>
          </a:p>
        </p:txBody>
      </p:sp>
    </p:spTree>
    <p:extLst>
      <p:ext uri="{BB962C8B-B14F-4D97-AF65-F5344CB8AC3E}">
        <p14:creationId xmlns:p14="http://schemas.microsoft.com/office/powerpoint/2010/main" val="109996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0FC8-686C-6C4A-A8B1-3E08B69E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genes should be invariant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0F6A62-DABA-7E4F-BC8B-F52C4B3E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0AFF-C34B-9C49-A696-B0B1709E93A0}" type="datetime1">
              <a:rPr lang="en-CA" smtClean="0"/>
              <a:t>2019-09-15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6523F15-CD48-9A43-BF8B-9BD73E07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F6F2912-5520-B34F-9D74-57F0341B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17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8B5AC1-E4A1-9C4F-8F9E-55D59D96D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36" y="967349"/>
            <a:ext cx="3799914" cy="37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7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to center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714" y="1174451"/>
            <a:ext cx="3282491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655F37-E621-D24B-BF1B-8E0A4337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8537-DDAB-8746-9770-DCF8EB248DEA}" type="datetime1">
              <a:rPr lang="en-CA" smtClean="0"/>
              <a:t>2019-09-15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5FCDFE1-A9E0-8F4E-A2E4-9E4FC4F0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F08D17C-A5BC-0546-BF2D-3DA829C8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DA3DC-C280-F642-AF99-8760B016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6" y="1891449"/>
            <a:ext cx="2453327" cy="733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3ABC8-F976-A347-8EDB-404294D5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58" y="1287424"/>
            <a:ext cx="2453327" cy="73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6AD55-35B9-0C4C-9882-DB34EF7B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7" y="2596068"/>
            <a:ext cx="2725920" cy="775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529E-DA00-4E4C-ACE4-D8D879988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38" y="3371907"/>
            <a:ext cx="2725920" cy="775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42BC6-4E29-B94B-8335-0B4E0339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27" y="4144394"/>
            <a:ext cx="4046944" cy="587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1ED59-20CF-FE4C-82B9-21A75FE0DFA3}"/>
              </a:ext>
            </a:extLst>
          </p:cNvPr>
          <p:cNvSpPr txBox="1"/>
          <p:nvPr/>
        </p:nvSpPr>
        <p:spPr>
          <a:xfrm>
            <a:off x="5220392" y="1488175"/>
            <a:ext cx="4010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9CF2E-5A3B-244D-88C9-115785DBD8FC}"/>
              </a:ext>
            </a:extLst>
          </p:cNvPr>
          <p:cNvSpPr txBox="1"/>
          <p:nvPr/>
        </p:nvSpPr>
        <p:spPr>
          <a:xfrm>
            <a:off x="5220393" y="2092200"/>
            <a:ext cx="53412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E5C2D-2FE2-924E-B840-C7F403ECBB35}"/>
              </a:ext>
            </a:extLst>
          </p:cNvPr>
          <p:cNvSpPr txBox="1"/>
          <p:nvPr/>
        </p:nvSpPr>
        <p:spPr>
          <a:xfrm>
            <a:off x="5220393" y="2817787"/>
            <a:ext cx="23372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Robust midpoint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C545F-AF95-0F42-982A-C3DE11832723}"/>
              </a:ext>
            </a:extLst>
          </p:cNvPr>
          <p:cNvSpPr txBox="1"/>
          <p:nvPr/>
        </p:nvSpPr>
        <p:spPr>
          <a:xfrm>
            <a:off x="5220393" y="3543375"/>
            <a:ext cx="27279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Low variance, high abundance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2F3BA-11AE-ED46-8EC1-08499981F69C}"/>
              </a:ext>
            </a:extLst>
          </p:cNvPr>
          <p:cNvSpPr txBox="1"/>
          <p:nvPr/>
        </p:nvSpPr>
        <p:spPr>
          <a:xfrm>
            <a:off x="5217986" y="4271755"/>
            <a:ext cx="8306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53849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in simulated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714" y="1174451"/>
            <a:ext cx="3282491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94332A5-03EA-204F-9EB2-A5FA501F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8F97-06B5-EF4E-AFA7-E3523EF1296B}" type="datetime1">
              <a:rPr lang="en-CA" smtClean="0"/>
              <a:t>2019-09-15</a:t>
            </a:fld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14D03C6-A8F9-A849-A379-175F0017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304A52-9975-BB4A-B784-AF139E53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959F2-0AD7-2349-B6A2-944193E3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95" y="588262"/>
            <a:ext cx="4281394" cy="4281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7002CF-1CAC-D447-AA8B-589FC969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820" y="944694"/>
            <a:ext cx="1797735" cy="190829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18A9A9-FABF-4A4D-9994-82B64BDEA746}"/>
              </a:ext>
            </a:extLst>
          </p:cNvPr>
          <p:cNvCxnSpPr>
            <a:cxnSpLocks/>
          </p:cNvCxnSpPr>
          <p:nvPr/>
        </p:nvCxnSpPr>
        <p:spPr>
          <a:xfrm flipH="1">
            <a:off x="2132937" y="1546168"/>
            <a:ext cx="3943667" cy="1306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2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sequence meta-*</a:t>
            </a:r>
            <a:r>
              <a:rPr lang="en-US" dirty="0" err="1"/>
              <a:t>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Fame?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🏆</a:t>
            </a:r>
          </a:p>
          <a:p>
            <a:r>
              <a:rPr lang="en-US" dirty="0">
                <a:solidFill>
                  <a:schemeClr val="bg1"/>
                </a:solidFill>
              </a:rPr>
              <a:t>Money?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💰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Ennui    ?  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👻	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Curiosity?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 🧠	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/>
              <a:t>we want to understand the environment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🐙🦑🦐🦀🐡🐋🦈  </a:t>
            </a:r>
            <a:r>
              <a:rPr lang="en-US" dirty="0" err="1"/>
              <a:t>vs</a:t>
            </a:r>
            <a:r>
              <a:rPr lang="en-US" dirty="0"/>
              <a:t>  🐇🦌🐀🐿🦔🦒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SUNY Buffalo WHI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Sept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7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5E64-6CC2-0A47-8D13-8B874F37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meta-transcriptome data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E47DA64-AFFC-2C4D-A631-559F56D9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38C35-6AF6-CF40-B353-43ED6904CCCC}" type="datetime1">
              <a:rPr lang="en-CA" smtClean="0"/>
              <a:t>2019-09-15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9B83445-72BA-4B4B-B6C4-AE83B7F1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C3725C-A31F-7747-8D72-A63F7C2D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A68E1-096F-9240-9B49-2EEE46E0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94" y="1015277"/>
            <a:ext cx="5627979" cy="37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5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99E1D97-EF0C-504F-ADD7-83588DA2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8" y="1030940"/>
            <a:ext cx="7153144" cy="39017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2386F-60E3-7347-BB91-0F8946AD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centered the housekeeping genes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3D9F2C0-6CF8-9A43-8AE3-C278D030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89E7-1587-9445-B1B6-FA37979A7DC6}" type="datetime1">
              <a:rPr lang="en-CA" smtClean="0"/>
              <a:t>2019-09-15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111559-BAA3-674D-A6D7-F3FA251F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354BAFD-1680-3A44-94BD-DE65A7CA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7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why we do this</a:t>
            </a:r>
          </a:p>
        </p:txBody>
      </p:sp>
      <p:pic>
        <p:nvPicPr>
          <p:cNvPr id="8" name="Content Placeholder 7" descr="fig2_barplot_heatma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35" y="1370013"/>
            <a:ext cx="5397729" cy="3262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April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EBI Hinxton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3900" y="4504882"/>
            <a:ext cx="15327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750" dirty="0" err="1">
                <a:solidFill>
                  <a:schemeClr val="bg1">
                    <a:lumMod val="75000"/>
                  </a:schemeClr>
                </a:solidFill>
              </a:rPr>
              <a:t>Macklaim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, Macmillan unpublished</a:t>
            </a:r>
          </a:p>
          <a:p>
            <a:pPr algn="r"/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Macmillan Sic Rep 2015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1208554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985049" y="1076044"/>
            <a:ext cx="2933722" cy="3896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1350" b="1" dirty="0" err="1"/>
              <a:t>Denom</a:t>
            </a:r>
            <a:endParaRPr lang="en-CA" sz="1350" b="1" dirty="0"/>
          </a:p>
          <a:p>
            <a:r>
              <a:rPr lang="mr-IN" sz="750" b="1" dirty="0">
                <a:latin typeface="+mj-lt"/>
              </a:rPr>
              <a:t>Cell division protein MraZ                                    </a:t>
            </a:r>
          </a:p>
          <a:p>
            <a:r>
              <a:rPr lang="mr-IN" sz="750" b="1" dirty="0">
                <a:latin typeface="+mj-lt"/>
              </a:rPr>
              <a:t>D-tyrosyl-tRNA(Tyr) deacylase                                 </a:t>
            </a:r>
          </a:p>
          <a:p>
            <a:r>
              <a:rPr lang="mr-IN" sz="750" b="1" dirty="0">
                <a:latin typeface="+mj-lt"/>
              </a:rPr>
              <a:t>Deoxyuridine 5'-triphosphate nucleotidohydrolase (EC 3.6.1.23)</a:t>
            </a:r>
          </a:p>
          <a:p>
            <a:r>
              <a:rPr lang="mr-IN" sz="750" b="1" dirty="0">
                <a:latin typeface="+mj-lt"/>
              </a:rPr>
              <a:t>DNA ligase (EC 6.5.1.2)                                       </a:t>
            </a:r>
          </a:p>
          <a:p>
            <a:r>
              <a:rPr lang="mr-IN" sz="750" b="1" dirty="0">
                <a:latin typeface="+mj-lt"/>
              </a:rPr>
              <a:t>FIGfam135315: Iojap-related protein                           </a:t>
            </a:r>
          </a:p>
          <a:p>
            <a:r>
              <a:rPr lang="mr-IN" sz="750" b="1" dirty="0">
                <a:latin typeface="+mj-lt"/>
              </a:rPr>
              <a:t>LSU ribosomal protein L3p (L3e)                               </a:t>
            </a:r>
          </a:p>
          <a:p>
            <a:r>
              <a:rPr lang="mr-IN" sz="750" b="1" dirty="0">
                <a:latin typeface="+mj-lt"/>
              </a:rPr>
              <a:t>Membrane-associated zinc metalloprotease                      </a:t>
            </a:r>
          </a:p>
          <a:p>
            <a:r>
              <a:rPr lang="mr-IN" sz="750" b="1" dirty="0">
                <a:latin typeface="+mj-lt"/>
              </a:rPr>
              <a:t>Peptide chain release factor 3                                </a:t>
            </a:r>
          </a:p>
          <a:p>
            <a:r>
              <a:rPr lang="mr-IN" sz="750" b="1" dirty="0">
                <a:latin typeface="+mj-lt"/>
              </a:rPr>
              <a:t>Ribosomal large subunit pseudouridine synthase B (EC 4.2.1.70)</a:t>
            </a:r>
          </a:p>
          <a:p>
            <a:r>
              <a:rPr lang="mr-IN" sz="750" b="1" dirty="0">
                <a:latin typeface="+mj-lt"/>
              </a:rPr>
              <a:t>Signal peptidase I (EC 3.4.21.89)                             </a:t>
            </a:r>
          </a:p>
          <a:p>
            <a:r>
              <a:rPr lang="mr-IN" sz="750" b="1" dirty="0">
                <a:latin typeface="+mj-lt"/>
              </a:rPr>
              <a:t>Transcription-repair coupling factor                          </a:t>
            </a:r>
          </a:p>
          <a:p>
            <a:r>
              <a:rPr lang="mr-IN" sz="750" b="1" dirty="0">
                <a:latin typeface="+mj-lt"/>
              </a:rPr>
              <a:t>Translation elongation factor Ts                              </a:t>
            </a:r>
          </a:p>
          <a:p>
            <a:r>
              <a:rPr lang="mr-IN" sz="750" b="1" dirty="0">
                <a:latin typeface="+mj-lt"/>
              </a:rPr>
              <a:t>tRNA nucleotidyltransferase (EC 2.7.7.21) (EC 2.7.7.25)       </a:t>
            </a:r>
          </a:p>
          <a:p>
            <a:r>
              <a:rPr lang="mr-IN" sz="750" b="1" dirty="0">
                <a:latin typeface="+mj-lt"/>
              </a:rPr>
              <a:t>Tryptophanyl-tRNA synthetase (EC 6.1.1.2) </a:t>
            </a:r>
            <a:endParaRPr lang="en-US" sz="750" b="1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April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EBI Hinxton</a:t>
            </a:r>
          </a:p>
        </p:txBody>
      </p:sp>
      <p:pic>
        <p:nvPicPr>
          <p:cNvPr id="10" name="Content Placeholder 7" descr="function_cle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r="2255"/>
          <a:stretch/>
        </p:blipFill>
        <p:spPr>
          <a:xfrm>
            <a:off x="1692090" y="698501"/>
            <a:ext cx="3765176" cy="389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24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groups</a:t>
            </a:r>
          </a:p>
        </p:txBody>
      </p:sp>
      <p:pic>
        <p:nvPicPr>
          <p:cNvPr id="8" name="Content Placeholder 7" descr="function_clean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r="2255"/>
          <a:stretch/>
        </p:blipFill>
        <p:spPr>
          <a:xfrm>
            <a:off x="1692090" y="698501"/>
            <a:ext cx="3765176" cy="389612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April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EBI Hinxton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269442" y="1938619"/>
            <a:ext cx="381000" cy="885264"/>
          </a:xfrm>
          <a:prstGeom prst="roundRect">
            <a:avLst/>
          </a:prstGeom>
          <a:solidFill>
            <a:schemeClr val="accent2">
              <a:lumMod val="75000"/>
              <a:alpha val="2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4078942" y="3429000"/>
            <a:ext cx="381000" cy="607359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ounded Rectangle 8"/>
          <p:cNvSpPr/>
          <p:nvPr/>
        </p:nvSpPr>
        <p:spPr>
          <a:xfrm>
            <a:off x="3127561" y="2377888"/>
            <a:ext cx="559174" cy="871817"/>
          </a:xfrm>
          <a:prstGeom prst="roundRect">
            <a:avLst/>
          </a:prstGeom>
          <a:solidFill>
            <a:schemeClr val="tx2">
              <a:alpha val="1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ounded Rectangle 9"/>
          <p:cNvSpPr/>
          <p:nvPr/>
        </p:nvSpPr>
        <p:spPr>
          <a:xfrm>
            <a:off x="3686736" y="2273674"/>
            <a:ext cx="392207" cy="550209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3663062" y="1996675"/>
            <a:ext cx="493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91853" y="1672826"/>
            <a:ext cx="4920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3401" y="3152002"/>
            <a:ext cx="760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BV-1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0982" y="2135174"/>
            <a:ext cx="4920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3311" y="1996675"/>
            <a:ext cx="1745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Core = housekeeping</a:t>
            </a:r>
          </a:p>
          <a:p>
            <a:r>
              <a:rPr lang="en-US" sz="1350" dirty="0"/>
              <a:t>BV = biosynthesis/TCA</a:t>
            </a:r>
          </a:p>
          <a:p>
            <a:r>
              <a:rPr lang="en-US" sz="1350" dirty="0"/>
              <a:t>H = </a:t>
            </a:r>
            <a:r>
              <a:rPr lang="en-US" sz="1350" dirty="0" err="1"/>
              <a:t>aa</a:t>
            </a:r>
            <a:r>
              <a:rPr lang="en-US" sz="1350" dirty="0"/>
              <a:t>/sugar</a:t>
            </a:r>
          </a:p>
          <a:p>
            <a:r>
              <a:rPr lang="en-US" sz="1350" dirty="0"/>
              <a:t>BV1 = </a:t>
            </a:r>
            <a:r>
              <a:rPr lang="mr-IN" sz="1350" dirty="0"/>
              <a:t>…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76933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features</a:t>
            </a:r>
          </a:p>
        </p:txBody>
      </p:sp>
      <p:pic>
        <p:nvPicPr>
          <p:cNvPr id="6" name="Content Placeholder 5" descr="fig4_BV_seed_stri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62" y="1370013"/>
            <a:ext cx="5931476" cy="3262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April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EBI Hinxton</a:t>
            </a:r>
          </a:p>
        </p:txBody>
      </p:sp>
    </p:spTree>
    <p:extLst>
      <p:ext uri="{BB962C8B-B14F-4D97-AF65-F5344CB8AC3E}">
        <p14:creationId xmlns:p14="http://schemas.microsoft.com/office/powerpoint/2010/main" val="1658732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sequence</a:t>
            </a:r>
            <a:endParaRPr lang="en-US" dirty="0"/>
          </a:p>
        </p:txBody>
      </p:sp>
      <p:pic>
        <p:nvPicPr>
          <p:cNvPr id="6" name="Content Placeholder 5" descr="refseq_only_tax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40" y="102393"/>
            <a:ext cx="4664869" cy="46648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April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EBI Hinxton</a:t>
            </a:r>
          </a:p>
        </p:txBody>
      </p:sp>
    </p:spTree>
    <p:extLst>
      <p:ext uri="{BB962C8B-B14F-4D97-AF65-F5344CB8AC3E}">
        <p14:creationId xmlns:p14="http://schemas.microsoft.com/office/powerpoint/2010/main" val="3179786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BV only</a:t>
            </a:r>
          </a:p>
        </p:txBody>
      </p:sp>
      <p:pic>
        <p:nvPicPr>
          <p:cNvPr id="7" name="Content Placeholder 6" descr="refseq_bv_tax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455" y="102393"/>
            <a:ext cx="4713895" cy="47138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April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EBI Hinxton</a:t>
            </a:r>
          </a:p>
        </p:txBody>
      </p:sp>
    </p:spTree>
    <p:extLst>
      <p:ext uri="{BB962C8B-B14F-4D97-AF65-F5344CB8AC3E}">
        <p14:creationId xmlns:p14="http://schemas.microsoft.com/office/powerpoint/2010/main" val="2337503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8155-D9C0-974F-AEFA-620B3FDA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a 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7928-0EA1-6B49-B172-5AFFF9A5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dataset</a:t>
            </a:r>
          </a:p>
          <a:p>
            <a:pPr lvl="1"/>
            <a:r>
              <a:rPr lang="en-US" dirty="0"/>
              <a:t>Vaginal swab – treatment naïve (S)</a:t>
            </a:r>
          </a:p>
          <a:p>
            <a:pPr lvl="1"/>
            <a:r>
              <a:rPr lang="en-US" dirty="0"/>
              <a:t>Vaginal wash – BV treatment naïve, H post-metronidazole</a:t>
            </a:r>
          </a:p>
          <a:p>
            <a:pPr lvl="2"/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Deng et al. </a:t>
            </a:r>
            <a:r>
              <a:rPr lang="en-US" sz="1440" dirty="0" err="1">
                <a:solidFill>
                  <a:schemeClr val="bg1">
                    <a:lumMod val="50000"/>
                  </a:schemeClr>
                </a:solidFill>
              </a:rPr>
              <a:t>mSphere</a:t>
            </a:r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 2018</a:t>
            </a:r>
            <a:endParaRPr lang="en-US" dirty="0"/>
          </a:p>
          <a:p>
            <a:r>
              <a:rPr lang="en-US" dirty="0"/>
              <a:t>Annotate reads using same pipeline</a:t>
            </a:r>
          </a:p>
          <a:p>
            <a:pPr lvl="1"/>
            <a:r>
              <a:rPr lang="en-US" dirty="0"/>
              <a:t>Diamond/SEED</a:t>
            </a:r>
          </a:p>
          <a:p>
            <a:r>
              <a:rPr lang="en-US" dirty="0"/>
              <a:t>Keep functions shared by both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C4A93-8F6A-7446-94BF-12373D7F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B093-3740-8546-BEAA-45A40BB5BAB1}" type="datetime1">
              <a:rPr lang="en-CA" smtClean="0"/>
              <a:t>2019-09-16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D4615-52C4-E241-95CA-26780AA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76735-D769-E44F-91F9-80AEE0BD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4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B7C5-05FB-434B-9453-DEF140F2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characteristics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FFAAD2-9CEB-8942-8411-E37B7D8EA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22413"/>
            <a:ext cx="7886700" cy="295751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EC7EE-98D6-6947-B905-6FA57BCD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2F3C2-E5D6-CA4B-8280-9BEA318289C7}" type="datetime1">
              <a:rPr lang="en-CA" smtClean="0"/>
              <a:t>2019-09-15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62884-F313-6141-B0DC-DA607893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71E95-3529-7641-9151-2474B6CF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D2CB1-6FED-494A-BD5D-C2D2AA018FD0}"/>
              </a:ext>
            </a:extLst>
          </p:cNvPr>
          <p:cNvSpPr txBox="1"/>
          <p:nvPr/>
        </p:nvSpPr>
        <p:spPr>
          <a:xfrm>
            <a:off x="4052235" y="1443789"/>
            <a:ext cx="13308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Fluid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86E3B-6EAE-0B49-BA98-235411F75760}"/>
              </a:ext>
            </a:extLst>
          </p:cNvPr>
          <p:cNvSpPr txBox="1"/>
          <p:nvPr/>
        </p:nvSpPr>
        <p:spPr>
          <a:xfrm>
            <a:off x="6269355" y="1472827"/>
            <a:ext cx="13700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Swab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AA9F6-70EB-D74D-8A20-25E7DB1AE4F6}"/>
              </a:ext>
            </a:extLst>
          </p:cNvPr>
          <p:cNvSpPr txBox="1"/>
          <p:nvPr/>
        </p:nvSpPr>
        <p:spPr>
          <a:xfrm>
            <a:off x="4018332" y="4336791"/>
            <a:ext cx="13917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Deng et al.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mSphere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0FECC-C049-D841-859A-82093517371A}"/>
              </a:ext>
            </a:extLst>
          </p:cNvPr>
          <p:cNvSpPr txBox="1"/>
          <p:nvPr/>
        </p:nvSpPr>
        <p:spPr>
          <a:xfrm>
            <a:off x="6069673" y="4307753"/>
            <a:ext cx="1678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Maclaim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Meth. Mol.. Biol 2018</a:t>
            </a:r>
          </a:p>
        </p:txBody>
      </p:sp>
    </p:spTree>
    <p:extLst>
      <p:ext uri="{BB962C8B-B14F-4D97-AF65-F5344CB8AC3E}">
        <p14:creationId xmlns:p14="http://schemas.microsoft.com/office/powerpoint/2010/main" val="307198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Meta-transcriptomics of an ecosystem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all the mRNA in a collection of bacteria</a:t>
            </a:r>
          </a:p>
          <a:p>
            <a:r>
              <a:rPr lang="en-US" dirty="0"/>
              <a:t>Information about what is being made now</a:t>
            </a:r>
          </a:p>
          <a:p>
            <a:r>
              <a:rPr lang="en-US" dirty="0"/>
              <a:t>Often unbalanced</a:t>
            </a:r>
          </a:p>
          <a:p>
            <a:pPr lvl="1"/>
            <a:r>
              <a:rPr lang="en-US" dirty="0"/>
              <a:t>Different conditions can have different taxonomic compositions</a:t>
            </a:r>
          </a:p>
          <a:p>
            <a:pPr lvl="1"/>
            <a:r>
              <a:rPr lang="en-US" dirty="0"/>
              <a:t>Both absolute and relative abundance of the taxa and their transcripts can change</a:t>
            </a:r>
          </a:p>
          <a:p>
            <a:r>
              <a:rPr lang="en-US" dirty="0"/>
              <a:t>Relative abundance does not necessarily reflect environmental reality in sequencing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5C8B-6C39-0140-978F-D34AEDDB2C6A}" type="datetime1">
              <a:rPr lang="en-CA" smtClean="0"/>
              <a:t>2019-09-15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B747-383B-8B45-A11E-72D4B99F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6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7E73-E1C4-4D47-B35E-9F927DF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5862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The datasets are distinct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A6FC4-C0AC-3942-ACE1-7510486B5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042" y="564742"/>
            <a:ext cx="4014016" cy="4014016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D40E868-409B-7C44-B23D-61BA5EC7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48DE-14BB-ED40-B2D5-ABCF21ABC154}" type="datetime1">
              <a:rPr lang="en-CA" smtClean="0"/>
              <a:t>2019-09-15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E53010C-0E69-504B-9F67-611B626E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A573C5-2DDC-BB4E-9A94-CA28E512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C2FED-2BC1-3F4B-908B-44EA383C28AB}"/>
              </a:ext>
            </a:extLst>
          </p:cNvPr>
          <p:cNvSpPr txBox="1"/>
          <p:nvPr/>
        </p:nvSpPr>
        <p:spPr>
          <a:xfrm>
            <a:off x="5158981" y="273844"/>
            <a:ext cx="3145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8C2FB-E50B-2443-AB95-231ED45FEA5A}"/>
              </a:ext>
            </a:extLst>
          </p:cNvPr>
          <p:cNvSpPr txBox="1"/>
          <p:nvPr/>
        </p:nvSpPr>
        <p:spPr>
          <a:xfrm>
            <a:off x="6938734" y="273844"/>
            <a:ext cx="41293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BV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EA8FC-C426-484F-9546-D7D9D011204D}"/>
              </a:ext>
            </a:extLst>
          </p:cNvPr>
          <p:cNvSpPr txBox="1"/>
          <p:nvPr/>
        </p:nvSpPr>
        <p:spPr>
          <a:xfrm>
            <a:off x="7881074" y="1012576"/>
            <a:ext cx="63427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Swab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241D5-A829-9346-B7F0-585ECCC83504}"/>
              </a:ext>
            </a:extLst>
          </p:cNvPr>
          <p:cNvSpPr txBox="1"/>
          <p:nvPr/>
        </p:nvSpPr>
        <p:spPr>
          <a:xfrm>
            <a:off x="7881074" y="3272234"/>
            <a:ext cx="92730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0" dirty="0"/>
              <a:t>Fluid</a:t>
            </a:r>
          </a:p>
        </p:txBody>
      </p:sp>
    </p:spTree>
    <p:extLst>
      <p:ext uri="{BB962C8B-B14F-4D97-AF65-F5344CB8AC3E}">
        <p14:creationId xmlns:p14="http://schemas.microsoft.com/office/powerpoint/2010/main" val="182810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EDA05-9B2C-4544-BF0E-7039A86CC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480" y="102393"/>
            <a:ext cx="4973870" cy="49738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2293-0E7F-F749-8235-61EF376B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B093-3740-8546-BEAA-45A40BB5BAB1}" type="datetime1">
              <a:rPr lang="en-CA" smtClean="0"/>
              <a:t>2019-09-17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42E6-6AB6-9D47-9AF5-43CEE94B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02E1A-53A5-9841-BDC4-75A9E2CB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31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55F18F5-2A02-1646-9559-71C13C08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ALDEx2: E(</a:t>
            </a:r>
            <a:r>
              <a:rPr lang="en-US" dirty="0" err="1"/>
              <a:t>glm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115CAA-6E40-9D4C-A5FF-51B108881D07}"/>
              </a:ext>
            </a:extLst>
          </p:cNvPr>
          <p:cNvGrpSpPr/>
          <p:nvPr/>
        </p:nvGrpSpPr>
        <p:grpSpPr>
          <a:xfrm>
            <a:off x="2025009" y="2257108"/>
            <a:ext cx="89648" cy="824752"/>
            <a:chOff x="1631576" y="1541929"/>
            <a:chExt cx="89648" cy="8247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4EAB10-77D2-B84C-8944-5A8E0AB23A6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2A587C-A27E-994D-93B1-2F23E48DDCA7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5CCE35-8983-6840-8FFA-08BED43BF6CF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19E82F0-056B-3443-943E-D63F71AFB955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B5690F5-169F-B748-BB51-1C7E9DA983D3}"/>
              </a:ext>
            </a:extLst>
          </p:cNvPr>
          <p:cNvSpPr txBox="1"/>
          <p:nvPr/>
        </p:nvSpPr>
        <p:spPr>
          <a:xfrm>
            <a:off x="713972" y="212206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</p:spTree>
    <p:extLst>
      <p:ext uri="{BB962C8B-B14F-4D97-AF65-F5344CB8AC3E}">
        <p14:creationId xmlns:p14="http://schemas.microsoft.com/office/powerpoint/2010/main" val="3608060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8EBF-7ED0-C64C-82E8-0304D12F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355" y="368943"/>
            <a:ext cx="4588809" cy="994172"/>
          </a:xfrm>
        </p:spPr>
        <p:txBody>
          <a:bodyPr/>
          <a:lstStyle/>
          <a:p>
            <a:r>
              <a:rPr lang="en-US" dirty="0"/>
              <a:t>Effect                         BA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A543E8-7AC0-404A-96AC-1D44EF7F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321" y="1139873"/>
            <a:ext cx="6650215" cy="36273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F2928-89A2-AD48-91F9-635496FE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B093-3740-8546-BEAA-45A40BB5BAB1}" type="datetime1">
              <a:rPr lang="en-CA" smtClean="0"/>
              <a:t>2019-09-17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3D74-8D94-A24D-BA19-FAF9E671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EF2A3-1E14-0444-A867-A885E24A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32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6DFA8-29A9-E241-934E-F7EECE65DB38}"/>
              </a:ext>
            </a:extLst>
          </p:cNvPr>
          <p:cNvGrpSpPr/>
          <p:nvPr/>
        </p:nvGrpSpPr>
        <p:grpSpPr>
          <a:xfrm>
            <a:off x="2025009" y="2257108"/>
            <a:ext cx="89648" cy="824752"/>
            <a:chOff x="1631576" y="1541929"/>
            <a:chExt cx="89648" cy="82475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65DEF0-0554-E94C-810E-DC410A86DA4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E0EBE0-7899-5E40-8F80-57D68CF562CE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DA8895-D376-8B4F-8EFB-0EF94DEFAFEA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31F468-BDBF-1347-9990-547F8AD8376D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A3E170-DE4B-9F4C-9724-8A1B5785C9A3}"/>
              </a:ext>
            </a:extLst>
          </p:cNvPr>
          <p:cNvSpPr txBox="1"/>
          <p:nvPr/>
        </p:nvSpPr>
        <p:spPr>
          <a:xfrm>
            <a:off x="713972" y="212206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</p:spTree>
    <p:extLst>
      <p:ext uri="{BB962C8B-B14F-4D97-AF65-F5344CB8AC3E}">
        <p14:creationId xmlns:p14="http://schemas.microsoft.com/office/powerpoint/2010/main" val="1069657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C976-FD27-DA4F-826A-BBE11570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E45A-9170-8547-B0B6-1A65181A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Asymmetry in datasets is surprisingly common</a:t>
            </a:r>
          </a:p>
          <a:p>
            <a:r>
              <a:rPr lang="en-US" dirty="0"/>
              <a:t>Meta-transcriptomes are hard</a:t>
            </a:r>
          </a:p>
          <a:p>
            <a:pPr lvl="1"/>
            <a:r>
              <a:rPr lang="en-US" dirty="0"/>
              <a:t>Can at least get reproducible answers across datasets</a:t>
            </a:r>
          </a:p>
          <a:p>
            <a:r>
              <a:rPr lang="en-US" dirty="0"/>
              <a:t>Proper centering is needed to prevent non-sensical answers</a:t>
            </a:r>
          </a:p>
          <a:p>
            <a:r>
              <a:rPr lang="en-US" dirty="0"/>
              <a:t>Choosing the proper centering method depends on the var-</a:t>
            </a:r>
            <a:r>
              <a:rPr lang="en-US" dirty="0" err="1"/>
              <a:t>abun</a:t>
            </a:r>
            <a:r>
              <a:rPr lang="en-US" dirty="0"/>
              <a:t> relationship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D73C-B64C-CB41-A272-132EAF5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1B093-3740-8546-BEAA-45A40BB5BAB1}" type="datetime1">
              <a:rPr lang="en-CA" smtClean="0"/>
              <a:t>2019-09-17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462C5-E2A4-994D-B18B-7A8DAE2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50558-48A6-6940-9720-69CA92CC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50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BA7FE999-A002-D942-9754-8A2AB133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2" y="4094101"/>
            <a:ext cx="903089" cy="5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236D8-9F35-2544-B1DB-5DF91D55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1098684" y="3665934"/>
            <a:ext cx="2667000" cy="146685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C883AA-13E3-F34A-AFE8-21895A79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60" y="710804"/>
            <a:ext cx="1565672" cy="238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4291942-0465-044D-884F-DB8078944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507331"/>
            <a:ext cx="795338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EEA6FFB-9D08-8943-911A-D0FF53B73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2" y="2296717"/>
            <a:ext cx="792956" cy="79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CoDa.pdf">
            <a:extLst>
              <a:ext uri="{FF2B5EF4-FFF2-40B4-BE49-F238E27FC236}">
                <a16:creationId xmlns:a16="http://schemas.microsoft.com/office/drawing/2014/main" id="{7B77764D-DCD5-C640-BB3D-C461DF7A1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20" y="780083"/>
            <a:ext cx="237053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CFFF3FA6-63C7-F340-B460-5037A9C67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521869"/>
            <a:ext cx="1827610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32AEBBC0-4A8F-9141-9934-D244E1A6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48" y="3343722"/>
            <a:ext cx="122431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 err="1"/>
              <a:t>Gregor</a:t>
            </a:r>
            <a:r>
              <a:rPr lang="en-US" sz="1350" dirty="0"/>
              <a:t> Reid</a:t>
            </a:r>
          </a:p>
          <a:p>
            <a:pPr eaLnBrk="1" hangingPunct="1"/>
            <a:r>
              <a:rPr lang="en-US" sz="1350" dirty="0"/>
              <a:t>Jeremy Burton</a:t>
            </a:r>
          </a:p>
          <a:p>
            <a:pPr eaLnBrk="1" hangingPunct="1"/>
            <a:r>
              <a:rPr lang="en-US" sz="1350" dirty="0"/>
              <a:t>Daniel </a:t>
            </a:r>
            <a:r>
              <a:rPr lang="en-US" sz="1350" dirty="0" err="1"/>
              <a:t>Giguere</a:t>
            </a:r>
            <a:endParaRPr lang="en-US" sz="135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6F87CA3-9AFF-BD4D-A3CE-69A3BB089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897" y="1635919"/>
            <a:ext cx="921086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Andrew</a:t>
            </a:r>
          </a:p>
          <a:p>
            <a:pPr eaLnBrk="1" hangingPunct="1"/>
            <a:r>
              <a:rPr lang="en-US" sz="1350" dirty="0"/>
              <a:t>Fernandes</a:t>
            </a:r>
          </a:p>
          <a:p>
            <a:pPr eaLnBrk="1" hangingPunct="1"/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Jean</a:t>
            </a:r>
          </a:p>
          <a:p>
            <a:pPr eaLnBrk="1" hangingPunct="1"/>
            <a:r>
              <a:rPr lang="en-US" sz="1350" dirty="0" err="1"/>
              <a:t>Macklaim</a:t>
            </a:r>
            <a:endParaRPr lang="en-US" sz="135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9D7C1D6-086F-0042-9A1F-85D546D78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0" y="1755486"/>
            <a:ext cx="1772665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Vera </a:t>
            </a:r>
            <a:r>
              <a:rPr lang="en-US" sz="1350" dirty="0" err="1"/>
              <a:t>Pawlowsky-Glahn</a:t>
            </a:r>
            <a:endParaRPr lang="en-US" sz="1350" dirty="0"/>
          </a:p>
          <a:p>
            <a:pPr eaLnBrk="1" hangingPunct="1"/>
            <a:r>
              <a:rPr lang="en-US" sz="1350" dirty="0"/>
              <a:t>Juan Jose </a:t>
            </a:r>
            <a:r>
              <a:rPr lang="en-US" sz="1350" dirty="0" err="1"/>
              <a:t>Egozcue</a:t>
            </a:r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Justin Silverman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philr</a:t>
            </a:r>
            <a:r>
              <a:rPr lang="en-US" sz="1350" dirty="0"/>
              <a:t> </a:t>
            </a:r>
          </a:p>
          <a:p>
            <a:pPr eaLnBrk="1" hangingPunct="1"/>
            <a:r>
              <a:rPr lang="en-US" sz="1350" dirty="0"/>
              <a:t>Tom Quinn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propr</a:t>
            </a:r>
            <a:r>
              <a:rPr lang="en-US" sz="1350" dirty="0"/>
              <a:t> 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008149A0-5A56-C045-9767-4317705A4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1" y="654844"/>
            <a:ext cx="1941909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0A1DF-AF21-E547-84E0-590D21E38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746" y="3467099"/>
            <a:ext cx="1428750" cy="257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BE065-F98F-AE4A-88E5-0A8464B30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252" y="3362207"/>
            <a:ext cx="1133475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9E3E5-1B17-AF4C-8632-114CAFF7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612" y="3858812"/>
            <a:ext cx="1671638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5F15A9-C369-9E44-A876-E9B108517D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619" y="3615923"/>
            <a:ext cx="795618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B069C2-4E4A-1D4E-992C-5B76F6FAD5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6286" y="3137532"/>
            <a:ext cx="991458" cy="3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6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Bacterial </a:t>
            </a:r>
            <a:r>
              <a:rPr lang="en-US" dirty="0" err="1"/>
              <a:t>vaginosis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 vaginal </a:t>
            </a:r>
            <a:r>
              <a:rPr lang="en-US" dirty="0" err="1"/>
              <a:t>dysbiosis</a:t>
            </a:r>
            <a:endParaRPr lang="en-US" dirty="0"/>
          </a:p>
          <a:p>
            <a:pPr lvl="1"/>
            <a:r>
              <a:rPr lang="en-US" dirty="0"/>
              <a:t>H is predominantly </a:t>
            </a:r>
            <a:r>
              <a:rPr lang="en-US" i="1" dirty="0"/>
              <a:t>Lactobacillus</a:t>
            </a:r>
            <a:r>
              <a:rPr lang="en-US" dirty="0"/>
              <a:t> sp.</a:t>
            </a:r>
          </a:p>
          <a:p>
            <a:pPr lvl="1"/>
            <a:r>
              <a:rPr lang="en-US" dirty="0"/>
              <a:t>BV is mixed bag of anaerobes with </a:t>
            </a:r>
            <a:r>
              <a:rPr lang="en-US" i="1" dirty="0"/>
              <a:t>L. </a:t>
            </a:r>
            <a:r>
              <a:rPr lang="en-US" i="1" dirty="0" err="1"/>
              <a:t>iners</a:t>
            </a:r>
            <a:endParaRPr lang="en-US" i="1" dirty="0"/>
          </a:p>
          <a:p>
            <a:r>
              <a:rPr lang="en-US" dirty="0"/>
              <a:t>Marked asymmetry in composition</a:t>
            </a:r>
          </a:p>
          <a:p>
            <a:pPr lvl="1"/>
            <a:r>
              <a:rPr lang="en-US" dirty="0"/>
              <a:t>Asymmetrically sparse functions</a:t>
            </a:r>
          </a:p>
          <a:p>
            <a:pPr lvl="1"/>
            <a:r>
              <a:rPr lang="en-US" dirty="0"/>
              <a:t>Asymmetrically expressed functions</a:t>
            </a:r>
          </a:p>
          <a:p>
            <a:pPr lvl="1"/>
            <a:r>
              <a:rPr lang="en-US" dirty="0"/>
              <a:t>Group genes to functional level (SEED, KEGG)</a:t>
            </a:r>
          </a:p>
          <a:p>
            <a:r>
              <a:rPr lang="en-US" dirty="0"/>
              <a:t>If everything is different, then nothing is important</a:t>
            </a:r>
          </a:p>
          <a:p>
            <a:r>
              <a:rPr lang="en-US" dirty="0"/>
              <a:t>We </a:t>
            </a:r>
            <a:r>
              <a:rPr lang="en-US" i="1" dirty="0"/>
              <a:t>must assume </a:t>
            </a:r>
            <a:r>
              <a:rPr lang="en-US" dirty="0"/>
              <a:t>something is invariant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2E2B-C452-A643-A9DF-3652C12706CB}" type="datetime1">
              <a:rPr lang="en-CA" smtClean="0"/>
              <a:t>2019-09-15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6A31-05A7-B548-B2D4-9DE099A0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4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BV dataset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9821-5EF9-A943-835B-300727826A57}" type="datetime1">
              <a:rPr lang="en-CA" smtClean="0"/>
              <a:t>2019-09-15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9FD63-C936-BC44-9C9E-EFD0ABB1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54232" y="1579657"/>
            <a:ext cx="295849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b="1" dirty="0"/>
              <a:t>Bland-Altmann Plot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Each function is a point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Red are ‘DE’</a:t>
            </a:r>
          </a:p>
          <a:p>
            <a:endParaRPr lang="en-US" sz="1260" b="1" dirty="0">
              <a:solidFill>
                <a:srgbClr val="C00000"/>
              </a:solidFill>
            </a:endParaRPr>
          </a:p>
          <a:p>
            <a:r>
              <a:rPr lang="en-US" sz="1260" b="1" dirty="0">
                <a:solidFill>
                  <a:srgbClr val="C00000"/>
                </a:solidFill>
              </a:rPr>
              <a:t>Obviously unbalanced dataset</a:t>
            </a:r>
          </a:p>
          <a:p>
            <a:endParaRPr lang="en-US" sz="1260" dirty="0"/>
          </a:p>
          <a:p>
            <a:endParaRPr lang="en-US" sz="1260" dirty="0"/>
          </a:p>
          <a:p>
            <a:r>
              <a:rPr lang="en-US" sz="1260" dirty="0"/>
              <a:t>What assumptions do not fit?</a:t>
            </a:r>
            <a:endParaRPr lang="en-US" dirty="0"/>
          </a:p>
          <a:p>
            <a:endParaRPr lang="en-US" sz="1260" dirty="0"/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chemeClr val="bg1">
                    <a:lumMod val="50000"/>
                  </a:schemeClr>
                </a:solidFill>
              </a:rPr>
              <a:t>Majority invariant?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Dispersion ~ abundance?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chemeClr val="bg1">
                    <a:lumMod val="50000"/>
                  </a:schemeClr>
                </a:solidFill>
              </a:rPr>
              <a:t>Counts?</a:t>
            </a: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2" y="593746"/>
            <a:ext cx="4323290" cy="43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8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03BE-4121-D44A-8D5E-FA90F472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E653F-4D01-B74F-ADC9-B0FBBA767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BC31-0604-BD46-B08D-E8AACBFF43EC}" type="datetime1">
              <a:rPr lang="en-CA" smtClean="0"/>
              <a:t>2019-09-15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A0A5B-4753-D045-AC37-2E1F64D6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05694-BE4E-9945-B577-56DA06EB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7C247-EFB8-034D-89DB-6497D5E5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4" y="1018791"/>
            <a:ext cx="3491223" cy="34810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8B451D-011B-A64C-B036-8F5B885418F1}"/>
              </a:ext>
            </a:extLst>
          </p:cNvPr>
          <p:cNvSpPr/>
          <p:nvPr/>
        </p:nvSpPr>
        <p:spPr>
          <a:xfrm>
            <a:off x="4572001" y="2061994"/>
            <a:ext cx="3859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</a:rPr>
              <a:t>Macklaim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 2018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. From RNA-seq to Biological Inference: Using Compositional Data Analysis in Meta-Transcriptomics. 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Meth. Mol. Bio.</a:t>
            </a:r>
          </a:p>
          <a:p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b="1" dirty="0" err="1">
                <a:solidFill>
                  <a:schemeClr val="bg1">
                    <a:lumMod val="50000"/>
                  </a:schemeClr>
                </a:solidFill>
              </a:rPr>
              <a:t>Macklaim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, Fernandes, 2016.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Displaying Variation in Large Datasets: Plotting a Visual Summary of Effect Sizes. </a:t>
            </a: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J. of Comp. and Graph. Statistics</a:t>
            </a:r>
          </a:p>
        </p:txBody>
      </p:sp>
    </p:spTree>
    <p:extLst>
      <p:ext uri="{BB962C8B-B14F-4D97-AF65-F5344CB8AC3E}">
        <p14:creationId xmlns:p14="http://schemas.microsoft.com/office/powerpoint/2010/main" val="213775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sequencing meat grinder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/>
          <a:stretch/>
        </p:blipFill>
        <p:spPr>
          <a:xfrm>
            <a:off x="2439392" y="1166167"/>
            <a:ext cx="3835853" cy="333028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981C-0E2D-3B45-8551-78AD7857D82D}" type="datetime1">
              <a:rPr lang="en-CA" smtClean="0"/>
              <a:t>2019-09-15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773D5-D0C7-E440-9068-880875C8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6484702" y="441112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344-C851-2F4E-A813-287ADCED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v. </a:t>
            </a:r>
            <a:r>
              <a:rPr lang="en-US" dirty="0" err="1"/>
              <a:t>rAbundance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66438E-2BCF-264B-9548-4E05223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3431-5A4B-704C-BFF5-D41C1F659602}" type="datetime1">
              <a:rPr lang="en-CA" smtClean="0"/>
              <a:t>2019-09-15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847145-227E-3C40-A153-1943538E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6C7F9F0-20CB-7A41-A83A-694E9A91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CCE48-F523-D04D-89EF-50CCCA060606}"/>
              </a:ext>
            </a:extLst>
          </p:cNvPr>
          <p:cNvSpPr txBox="1"/>
          <p:nvPr/>
        </p:nvSpPr>
        <p:spPr>
          <a:xfrm>
            <a:off x="5460558" y="2571750"/>
            <a:ext cx="239700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 err="1"/>
              <a:t>iqlr</a:t>
            </a:r>
            <a:r>
              <a:rPr lang="en-US" sz="1620" dirty="0"/>
              <a:t> high variance datasets</a:t>
            </a:r>
          </a:p>
          <a:p>
            <a:r>
              <a:rPr lang="en-US" sz="1620" dirty="0" err="1"/>
              <a:t>lvha</a:t>
            </a:r>
            <a:r>
              <a:rPr lang="en-US" sz="1620" dirty="0"/>
              <a:t> low variance datasets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064289-2569-9441-A921-986E0720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913279"/>
            <a:ext cx="3935506" cy="39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8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192488" y="3243397"/>
            <a:ext cx="3784946" cy="1398558"/>
          </a:xfrm>
        </p:spPr>
        <p:txBody>
          <a:bodyPr>
            <a:normAutofit fontScale="925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D5DBA-574D-0F40-B269-C9E9719BF915}" type="datetime1">
              <a:rPr lang="en-CA" smtClean="0"/>
              <a:t>2019-09-15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BIRS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E25C9-A0CF-6D47-8232-4EBCDF9B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9</a:t>
            </a:fld>
            <a:endParaRPr lang="en-US"/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2573788" y="357089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8" y="1057835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6484702" y="441112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7304</TotalTime>
  <Words>1126</Words>
  <Application>Microsoft Macintosh PowerPoint</Application>
  <PresentationFormat>On-screen Show (16:9)</PresentationFormat>
  <Paragraphs>324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AppleColorEmoji</vt:lpstr>
      <vt:lpstr>Arial</vt:lpstr>
      <vt:lpstr>Calibri</vt:lpstr>
      <vt:lpstr>Calibri Light</vt:lpstr>
      <vt:lpstr>Wingdings</vt:lpstr>
      <vt:lpstr>Office Theme</vt:lpstr>
      <vt:lpstr>Finding the center: correcting for compositional asymmetry in HTS datasets</vt:lpstr>
      <vt:lpstr>Why sequence meta-*omes</vt:lpstr>
      <vt:lpstr>Meta-transcriptomics of an ecosystem</vt:lpstr>
      <vt:lpstr>Bacterial vaginosis </vt:lpstr>
      <vt:lpstr>BV dataset</vt:lpstr>
      <vt:lpstr>Functionalize</vt:lpstr>
      <vt:lpstr>The sequencing meat grinder</vt:lpstr>
      <vt:lpstr>Dispersion v. rAbundance</vt:lpstr>
      <vt:lpstr>As counts</vt:lpstr>
      <vt:lpstr>As proportions</vt:lpstr>
      <vt:lpstr>Normalization is no help at all</vt:lpstr>
      <vt:lpstr>Log-ratios for CoDa</vt:lpstr>
      <vt:lpstr>The 0 in the room</vt:lpstr>
      <vt:lpstr>ALDEx2</vt:lpstr>
      <vt:lpstr>ALDEx2: probabilistic CoDa</vt:lpstr>
      <vt:lpstr>So let’s try probabilistic CoDa </vt:lpstr>
      <vt:lpstr>Housekeeping genes should be invariant </vt:lpstr>
      <vt:lpstr>Strategies to center the data</vt:lpstr>
      <vt:lpstr>Properties in simulated data</vt:lpstr>
      <vt:lpstr>In meta-transcriptome data</vt:lpstr>
      <vt:lpstr>We have centered the housekeeping genes</vt:lpstr>
      <vt:lpstr>Back to why we do this</vt:lpstr>
      <vt:lpstr>Functions</vt:lpstr>
      <vt:lpstr>Four groups</vt:lpstr>
      <vt:lpstr>Distinguishing features</vt:lpstr>
      <vt:lpstr>Reference sequence</vt:lpstr>
      <vt:lpstr>BV only</vt:lpstr>
      <vt:lpstr>Apply to a meta-analysis</vt:lpstr>
      <vt:lpstr>Data characteristics</vt:lpstr>
      <vt:lpstr>The datasets are distinct</vt:lpstr>
      <vt:lpstr>ALDEx2: E(glm)</vt:lpstr>
      <vt:lpstr>Effect                         BA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B. Gloor</dc:creator>
  <cp:lastModifiedBy>Gregory B. Gloor</cp:lastModifiedBy>
  <cp:revision>45</cp:revision>
  <dcterms:created xsi:type="dcterms:W3CDTF">2019-09-12T17:51:56Z</dcterms:created>
  <dcterms:modified xsi:type="dcterms:W3CDTF">2019-09-17T19:36:34Z</dcterms:modified>
</cp:coreProperties>
</file>